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81" r:id="rId13"/>
    <p:sldId id="269" r:id="rId14"/>
    <p:sldId id="280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686868"/>
    <a:srgbClr val="4E4E4E"/>
    <a:srgbClr val="800080"/>
    <a:srgbClr val="000000"/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050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hunch.net/~coms-4771/quinlan.pdf" TargetMode="External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caret" TargetMode="External"/><Relationship Id="rId2" Type="http://schemas.openxmlformats.org/officeDocument/2006/relationships/hyperlink" Target="https://cran.r-project.org/package=tidyvers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="" xmlns:a16="http://schemas.microsoft.com/office/drawing/2014/main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="" xmlns:a16="http://schemas.microsoft.com/office/drawing/2014/main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="" xmlns:a16="http://schemas.microsoft.com/office/drawing/2014/main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="" xmlns:a16="http://schemas.microsoft.com/office/drawing/2014/main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="" xmlns:a16="http://schemas.microsoft.com/office/drawing/2014/main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="" xmlns:a16="http://schemas.microsoft.com/office/drawing/2014/main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="" xmlns:a16="http://schemas.microsoft.com/office/drawing/2014/main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="" xmlns:a16="http://schemas.microsoft.com/office/drawing/2014/main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="" xmlns:a16="http://schemas.microsoft.com/office/drawing/2014/main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="" xmlns:a16="http://schemas.microsoft.com/office/drawing/2014/main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="" xmlns:a16="http://schemas.microsoft.com/office/drawing/2014/main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="" xmlns:a16="http://schemas.microsoft.com/office/drawing/2014/main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="" xmlns:a16="http://schemas.microsoft.com/office/drawing/2014/main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="" xmlns:a16="http://schemas.microsoft.com/office/drawing/2014/main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12">
            <a:extLst>
              <a:ext uri="{FF2B5EF4-FFF2-40B4-BE49-F238E27FC236}">
                <a16:creationId xmlns="" xmlns:a16="http://schemas.microsoft.com/office/drawing/2014/main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="" xmlns:a16="http://schemas.microsoft.com/office/drawing/2014/main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="" xmlns:a16="http://schemas.microsoft.com/office/drawing/2014/main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="" xmlns:a16="http://schemas.microsoft.com/office/drawing/2014/main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="" xmlns:a16="http://schemas.microsoft.com/office/drawing/2014/main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="" xmlns:a16="http://schemas.microsoft.com/office/drawing/2014/main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="" xmlns:a16="http://schemas.microsoft.com/office/drawing/2014/main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="" xmlns:a16="http://schemas.microsoft.com/office/drawing/2014/main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="" xmlns:a16="http://schemas.microsoft.com/office/drawing/2014/main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="" xmlns:a16="http://schemas.microsoft.com/office/drawing/2014/main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="" xmlns:a16="http://schemas.microsoft.com/office/drawing/2014/main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="" xmlns:a16="http://schemas.microsoft.com/office/drawing/2014/main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="" xmlns:a16="http://schemas.microsoft.com/office/drawing/2014/main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="" xmlns:a16="http://schemas.microsoft.com/office/drawing/2014/main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="" xmlns:a16="http://schemas.microsoft.com/office/drawing/2014/main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="" xmlns:a16="http://schemas.microsoft.com/office/drawing/2014/main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="" xmlns:a16="http://schemas.microsoft.com/office/drawing/2014/main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55575" y="1273150"/>
            <a:ext cx="4381919" cy="4497921"/>
          </a:xfrm>
        </p:spPr>
        <p:txBody>
          <a:bodyPr/>
          <a:lstStyle/>
          <a:p>
            <a:r>
              <a:rPr lang="it-IT" dirty="0" smtClean="0"/>
              <a:t>A </a:t>
            </a:r>
            <a:r>
              <a:rPr lang="en-US" dirty="0" smtClean="0"/>
              <a:t>conceptually simple algorithm: if you want to classify a new item, look at its </a:t>
            </a:r>
            <a:r>
              <a:rPr lang="en-US" b="1" dirty="0" smtClean="0"/>
              <a:t>neighbors</a:t>
            </a:r>
            <a:r>
              <a:rPr lang="it-IT" dirty="0" smtClean="0"/>
              <a:t>!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?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b="1" dirty="0" smtClean="0"/>
              <a:t>K!</a:t>
            </a:r>
            <a:endParaRPr lang="it-IT" dirty="0" smtClean="0"/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are the </a:t>
            </a:r>
            <a:r>
              <a:rPr lang="it-IT" b="1" dirty="0" err="1" smtClean="0"/>
              <a:t>nearest</a:t>
            </a:r>
            <a:r>
              <a:rPr lang="it-IT" dirty="0" smtClean="0"/>
              <a:t> </a:t>
            </a:r>
            <a:r>
              <a:rPr lang="it-IT" dirty="0" err="1" smtClean="0"/>
              <a:t>ones</a:t>
            </a:r>
            <a:r>
              <a:rPr lang="it-IT" dirty="0" smtClean="0"/>
              <a:t>? </a:t>
            </a:r>
            <a:r>
              <a:rPr lang="it-IT" dirty="0" err="1" smtClean="0"/>
              <a:t>Euclidean</a:t>
            </a:r>
            <a:r>
              <a:rPr lang="it-IT" dirty="0" smtClean="0"/>
              <a:t> </a:t>
            </a:r>
            <a:r>
              <a:rPr lang="it-IT" dirty="0" err="1" smtClean="0"/>
              <a:t>distance</a:t>
            </a:r>
            <a:r>
              <a:rPr lang="it-IT" dirty="0" smtClean="0"/>
              <a:t>, </a:t>
            </a:r>
            <a:r>
              <a:rPr lang="it-IT" dirty="0" err="1" smtClean="0"/>
              <a:t>hamming</a:t>
            </a:r>
            <a:r>
              <a:rPr lang="it-IT" dirty="0" smtClean="0"/>
              <a:t> </a:t>
            </a:r>
            <a:r>
              <a:rPr lang="it-IT" dirty="0" err="1" smtClean="0"/>
              <a:t>distance</a:t>
            </a:r>
            <a:r>
              <a:rPr lang="it-IT" dirty="0" smtClean="0"/>
              <a:t>, </a:t>
            </a:r>
            <a:r>
              <a:rPr lang="it-IT" dirty="0" err="1" smtClean="0"/>
              <a:t>correlation</a:t>
            </a:r>
            <a:r>
              <a:rPr lang="it-IT" dirty="0" smtClean="0"/>
              <a:t>…</a:t>
            </a:r>
          </a:p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the k </a:t>
            </a:r>
            <a:r>
              <a:rPr lang="it-IT" dirty="0" err="1" smtClean="0"/>
              <a:t>nearest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</a:t>
            </a:r>
            <a:r>
              <a:rPr lang="it-IT" dirty="0" err="1" smtClean="0"/>
              <a:t>belong</a:t>
            </a:r>
            <a:r>
              <a:rPr lang="it-IT" dirty="0" smtClean="0"/>
              <a:t> to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classes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Tiranny</a:t>
            </a:r>
            <a:r>
              <a:rPr lang="it-IT" dirty="0" smtClean="0"/>
              <a:t> of the </a:t>
            </a:r>
            <a:r>
              <a:rPr lang="it-IT" dirty="0" err="1" smtClean="0"/>
              <a:t>majority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Weighted</a:t>
            </a:r>
            <a:r>
              <a:rPr lang="it-IT" dirty="0" smtClean="0"/>
              <a:t> by </a:t>
            </a:r>
            <a:r>
              <a:rPr lang="it-IT" dirty="0" err="1" smtClean="0"/>
              <a:t>distance</a:t>
            </a:r>
            <a:r>
              <a:rPr lang="it-IT" dirty="0" smtClean="0"/>
              <a:t>: </a:t>
            </a:r>
            <a:r>
              <a:rPr lang="it-IT" dirty="0" err="1" smtClean="0"/>
              <a:t>kernel</a:t>
            </a:r>
            <a:r>
              <a:rPr lang="it-IT" dirty="0" smtClean="0"/>
              <a:t> &amp; </a:t>
            </a:r>
            <a:r>
              <a:rPr lang="it-IT" dirty="0" err="1" smtClean="0"/>
              <a:t>links</a:t>
            </a:r>
            <a:r>
              <a:rPr lang="it-IT" dirty="0" smtClean="0"/>
              <a:t> with non </a:t>
            </a:r>
            <a:r>
              <a:rPr lang="it-IT" dirty="0" err="1" smtClean="0"/>
              <a:t>parametric</a:t>
            </a:r>
            <a:r>
              <a:rPr lang="it-IT" dirty="0" smtClean="0"/>
              <a:t> </a:t>
            </a:r>
            <a:r>
              <a:rPr lang="it-IT" dirty="0" err="1" smtClean="0"/>
              <a:t>models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it-IT" b="1" dirty="0" smtClean="0"/>
          </a:p>
          <a:p>
            <a:endParaRPr lang="it-IT" dirty="0" smtClean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026" name="Picture 2" descr="Risultati immagini per nearest neighb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42" y="1285346"/>
            <a:ext cx="4269776" cy="24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C5E2FA72-B57A-49AC-9A42-528C6EC5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07" y="3610813"/>
            <a:ext cx="1957835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A3ECC47A-146E-49C9-9F86-01A6A25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1" y="3573833"/>
            <a:ext cx="1958034" cy="223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4629EE4D-A97A-41BE-96B8-DCE9BDD9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3" y="3664999"/>
            <a:ext cx="1957835" cy="2239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6318250"/>
            <a:ext cx="7704000" cy="3600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Vector Machine (SVM)</a:t>
            </a:r>
          </a:p>
          <a:p>
            <a:pPr lvl="1"/>
            <a:r>
              <a:rPr lang="it-IT" dirty="0"/>
              <a:t>Find the best class-separating hyperplane in a n-dimensional kernel space</a:t>
            </a:r>
          </a:p>
          <a:p>
            <a:pPr lvl="1"/>
            <a:r>
              <a:rPr lang="it-IT" dirty="0"/>
              <a:t>It can be shown that equation of the hyperplane is solely determined by the </a:t>
            </a:r>
            <a:r>
              <a:rPr lang="it-IT" b="1" dirty="0"/>
              <a:t>support vectors</a:t>
            </a:r>
            <a:r>
              <a:rPr lang="it-IT" dirty="0"/>
              <a:t>, i.e. the points the closest to such hyperplane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="" xmlns:a16="http://schemas.microsoft.com/office/drawing/2014/main" id="{60F0447F-E72A-4FFA-841D-C41B17CF6056}"/>
              </a:ext>
            </a:extLst>
          </p:cNvPr>
          <p:cNvSpPr/>
          <p:nvPr/>
        </p:nvSpPr>
        <p:spPr>
          <a:xfrm>
            <a:off x="72000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Linear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2" name="Freeform 12">
            <a:extLst>
              <a:ext uri="{FF2B5EF4-FFF2-40B4-BE49-F238E27FC236}">
                <a16:creationId xmlns="" xmlns:a16="http://schemas.microsoft.com/office/drawing/2014/main" id="{8BD18035-D9DD-4C9D-9B9A-E328CE2ABA41}"/>
              </a:ext>
            </a:extLst>
          </p:cNvPr>
          <p:cNvSpPr/>
          <p:nvPr/>
        </p:nvSpPr>
        <p:spPr>
          <a:xfrm>
            <a:off x="383571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Polynomial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="" xmlns:a16="http://schemas.microsoft.com/office/drawing/2014/main" id="{899716B0-5C03-4973-9F86-AB1AE891EB40}"/>
              </a:ext>
            </a:extLst>
          </p:cNvPr>
          <p:cNvSpPr/>
          <p:nvPr/>
        </p:nvSpPr>
        <p:spPr>
          <a:xfrm>
            <a:off x="6951420" y="2838111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Radial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B94D057A-CD4F-4642-8147-C15BDF1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7" y="3664999"/>
            <a:ext cx="1957835" cy="22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5611F6D7-1F8A-47FA-9D64-F83869F9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59" y="3556626"/>
            <a:ext cx="1957835" cy="22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F2E39C05-A371-4685-9CB0-60231AE0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721" y="3588761"/>
            <a:ext cx="1957835" cy="223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CF271C3-DFF3-4B9E-98E2-FA87AC453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46" y="3573833"/>
            <a:ext cx="1957835" cy="22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6D43B864-7DB8-4859-A012-3CEC3CB84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246" y="3629119"/>
            <a:ext cx="1957835" cy="22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079F6D9-DFB5-460A-BF4A-256B88AC7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533" y="3664999"/>
            <a:ext cx="1957835" cy="223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27389AC-9546-4E1A-A5FD-B0C4F9B91C37}"/>
              </a:ext>
            </a:extLst>
          </p:cNvPr>
          <p:cNvSpPr txBox="1"/>
          <p:nvPr/>
        </p:nvSpPr>
        <p:spPr>
          <a:xfrm>
            <a:off x="4020833" y="3412041"/>
            <a:ext cx="1972307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Perhaps insert the tuning hyperparameters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5D672A2C-8F8F-48F3-AC3D-47DE4DE23AED}"/>
              </a:ext>
            </a:extLst>
          </p:cNvPr>
          <p:cNvSpPr txBox="1"/>
          <p:nvPr/>
        </p:nvSpPr>
        <p:spPr>
          <a:xfrm>
            <a:off x="4477053" y="218431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Some formulas?</a:t>
            </a: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="" xmlns:a16="http://schemas.microsoft.com/office/drawing/2014/main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3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 lnSpcReduction="10000"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="" xmlns:a16="http://schemas.microsoft.com/office/drawing/2014/main" id="{98085391-845C-419E-8170-063C78E51DCD}"/>
              </a:ext>
            </a:extLst>
          </p:cNvPr>
          <p:cNvSpPr txBox="1"/>
          <p:nvPr/>
        </p:nvSpPr>
        <p:spPr>
          <a:xfrm>
            <a:off x="5071085" y="577580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Isn’t that too much?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4B4C8A91-1884-40A6-A9A2-2F5D48657F62}"/>
              </a:ext>
            </a:extLst>
          </p:cNvPr>
          <p:cNvGrpSpPr/>
          <p:nvPr/>
        </p:nvGrpSpPr>
        <p:grpSpPr>
          <a:xfrm>
            <a:off x="4123282" y="960349"/>
            <a:ext cx="4927779" cy="2650958"/>
            <a:chOff x="3928540" y="960349"/>
            <a:chExt cx="4927779" cy="2650958"/>
          </a:xfrm>
        </p:grpSpPr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70ECF575-29A7-4D26-97DE-06CD9D52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8755" y="1177333"/>
              <a:ext cx="3407564" cy="2433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5779EE77-00D7-4529-8D61-CC641FDF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87" t="15091" r="11994" b="15683"/>
            <a:stretch/>
          </p:blipFill>
          <p:spPr>
            <a:xfrm>
              <a:off x="3928540" y="960349"/>
              <a:ext cx="2685950" cy="1761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72B1D680-53D6-4304-A501-A09FF6587225}"/>
              </a:ext>
            </a:extLst>
          </p:cNvPr>
          <p:cNvGrpSpPr/>
          <p:nvPr/>
        </p:nvGrpSpPr>
        <p:grpSpPr>
          <a:xfrm>
            <a:off x="3500504" y="638707"/>
            <a:ext cx="5608235" cy="2917693"/>
            <a:chOff x="3248084" y="704191"/>
            <a:chExt cx="5608235" cy="2917693"/>
          </a:xfrm>
        </p:grpSpPr>
        <p:pic>
          <p:nvPicPr>
            <p:cNvPr id="12" name="Picture 11">
              <a:extLst>
                <a:ext uri="{FF2B5EF4-FFF2-40B4-BE49-F238E27FC236}">
                  <a16:creationId xmlns="" xmlns:a16="http://schemas.microsoft.com/office/drawing/2014/main" id="{892329EB-AF7A-40DD-8440-CF1C2FB0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8755" y="1187910"/>
              <a:ext cx="3407564" cy="24339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="" xmlns:a16="http://schemas.microsoft.com/office/drawing/2014/main" id="{C5E0CE02-BCC9-4F0E-B8BE-506A2C731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48084" y="704191"/>
              <a:ext cx="3646001" cy="260428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E15DBDB6-A13F-4367-9871-8E4409434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395" y="3451815"/>
            <a:ext cx="4535999" cy="32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1600" y="3452400"/>
            <a:ext cx="4536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3381045" y="40613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1279773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2568178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2919562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4207967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4559350" y="44502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19562" y="30928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2919562" y="17285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2254011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4207967" y="21622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9" name="Freeform 18"/>
          <p:cNvSpPr/>
          <p:nvPr/>
        </p:nvSpPr>
        <p:spPr>
          <a:xfrm>
            <a:off x="6063655" y="47387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6580138" y="4450254"/>
            <a:ext cx="1865362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 smtClean="0"/>
              <a:t>Prescriptive Analytics</a:t>
            </a:r>
            <a:endParaRPr lang="en-US" sz="1800" kern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1279773" y="5549901"/>
            <a:ext cx="4450854" cy="34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Machine learning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6580138" y="5549901"/>
            <a:ext cx="1865362" cy="34618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Decision making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 smtClean="0"/>
              <a:t>Environment model</a:t>
            </a:r>
            <a:endParaRPr lang="en-GB" dirty="0"/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 smtClean="0">
                <a:hlinkClick r:id="rId2"/>
              </a:rPr>
              <a:t>https</a:t>
            </a:r>
            <a:r>
              <a:rPr lang="it-IT" dirty="0">
                <a:hlinkClick r:id="rId2"/>
              </a:rPr>
              <a:t>://</a:t>
            </a:r>
            <a:r>
              <a:rPr lang="it-IT" dirty="0" smtClean="0">
                <a:hlinkClick r:id="rId2"/>
              </a:rPr>
              <a:t>cran.r-project.org/package=tidyverse</a:t>
            </a:r>
            <a:r>
              <a:rPr lang="it-IT" dirty="0" smtClean="0"/>
              <a:t>, </a:t>
            </a:r>
            <a:r>
              <a:rPr lang="en-US" dirty="0"/>
              <a:t>Wickham, Hadley (2017). "R for data science"</a:t>
            </a:r>
            <a:endParaRPr lang="it-IT" dirty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</a:t>
            </a:r>
            <a:r>
              <a:rPr lang="it-IT" dirty="0" smtClean="0">
                <a:hlinkClick r:id="rId3"/>
              </a:rPr>
              <a:t>cran.r-project.org/package=caret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8537570" cy="4680000"/>
          </a:xfrm>
        </p:spPr>
        <p:txBody>
          <a:bodyPr/>
          <a:lstStyle/>
          <a:p>
            <a:r>
              <a:rPr lang="en-GB" dirty="0"/>
              <a:t>You just need the right R packages</a:t>
            </a:r>
            <a:r>
              <a:rPr lang="en-GB" dirty="0" smtClean="0"/>
              <a:t>!</a:t>
            </a:r>
            <a:endParaRPr lang="en-GB" dirty="0"/>
          </a:p>
          <a:p>
            <a:pPr marL="1371600" lvl="3" indent="0">
              <a:buNone/>
            </a:pPr>
            <a:endParaRPr lang="en-GB" dirty="0"/>
          </a:p>
          <a:p>
            <a:pPr marL="2311400" lvl="2" indent="0">
              <a:buNone/>
            </a:pP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dirty="0" smtClean="0"/>
              <a:t>developed </a:t>
            </a:r>
            <a:r>
              <a:rPr lang="en-US" dirty="0"/>
              <a:t>by Hadley Wickham, Chief Scientist at </a:t>
            </a:r>
            <a:r>
              <a:rPr lang="en-US" dirty="0" err="1" smtClean="0"/>
              <a:t>Rstudio</a:t>
            </a:r>
            <a:r>
              <a:rPr lang="en-US" dirty="0" smtClean="0"/>
              <a:t>)</a:t>
            </a:r>
          </a:p>
          <a:p>
            <a:pPr marL="2311400" lvl="2" indent="0">
              <a:buNone/>
            </a:pPr>
            <a:endParaRPr lang="en-GB" dirty="0"/>
          </a:p>
          <a:p>
            <a:pPr marL="2781300" lvl="3">
              <a:buClrTx/>
            </a:pPr>
            <a:r>
              <a:rPr lang="en-US" dirty="0" smtClean="0"/>
              <a:t>"</a:t>
            </a:r>
            <a:r>
              <a:rPr lang="en-US" dirty="0"/>
              <a:t>a set of packages that work in harmony because they </a:t>
            </a:r>
            <a:r>
              <a:rPr lang="en-US" dirty="0" smtClean="0"/>
              <a:t>share common </a:t>
            </a:r>
            <a:r>
              <a:rPr lang="en-US" dirty="0"/>
              <a:t>data </a:t>
            </a:r>
            <a:r>
              <a:rPr lang="en-US" dirty="0" smtClean="0"/>
              <a:t>representations </a:t>
            </a:r>
            <a:r>
              <a:rPr lang="en-US" dirty="0"/>
              <a:t>and API design</a:t>
            </a:r>
            <a:r>
              <a:rPr lang="en-US" dirty="0" smtClean="0"/>
              <a:t>"</a:t>
            </a:r>
          </a:p>
          <a:p>
            <a:pPr marL="2781300" lvl="3">
              <a:buClrTx/>
            </a:pPr>
            <a:r>
              <a:rPr lang="en-US" dirty="0" smtClean="0"/>
              <a:t>including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en-US" dirty="0"/>
              <a:t>,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magrittr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/>
          </a:p>
          <a:p>
            <a:endParaRPr lang="en-GB" dirty="0" smtClean="0"/>
          </a:p>
          <a:p>
            <a:pPr marL="2311400" lvl="2" indent="0">
              <a:buNone/>
            </a:pPr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</a:t>
            </a:r>
            <a:r>
              <a:rPr lang="en-GB" dirty="0" smtClean="0"/>
              <a:t>)</a:t>
            </a:r>
          </a:p>
          <a:p>
            <a:pPr marL="2311400" lvl="2" indent="0">
              <a:buNone/>
            </a:pP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781300" lvl="3">
              <a:buClrTx/>
            </a:pPr>
            <a:r>
              <a:rPr lang="en-US" dirty="0"/>
              <a:t>"a set of functions that attempt to streamline the </a:t>
            </a:r>
            <a:r>
              <a:rPr lang="en-US" dirty="0" smtClean="0"/>
              <a:t>process for </a:t>
            </a:r>
            <a:r>
              <a:rPr lang="en-US" dirty="0"/>
              <a:t>creating predictive models"</a:t>
            </a:r>
            <a:endParaRPr lang="en-US" dirty="0" smtClean="0"/>
          </a:p>
          <a:p>
            <a:pPr marL="2781300" lvl="3">
              <a:buClrTx/>
            </a:pPr>
            <a:r>
              <a:rPr lang="en-US" dirty="0"/>
              <a:t>calls packages such as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keras</a:t>
            </a:r>
            <a:r>
              <a:rPr lang="en-US" dirty="0"/>
              <a:t>,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r>
              <a:rPr lang="en-US" dirty="0"/>
              <a:t>,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randomForest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78" y="4223471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38" y="2321216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smtClean="0"/>
              <a:t>Linear </a:t>
            </a:r>
            <a:r>
              <a:rPr lang="it-IT" dirty="0" err="1" smtClean="0"/>
              <a:t>Regression</a:t>
            </a:r>
            <a:endParaRPr lang="it-IT" dirty="0" smtClean="0"/>
          </a:p>
          <a:p>
            <a:pPr lvl="1">
              <a:buClrTx/>
            </a:pPr>
            <a:r>
              <a:rPr lang="it-IT" dirty="0" smtClean="0"/>
              <a:t>to </a:t>
            </a:r>
            <a:r>
              <a:rPr lang="it-IT" dirty="0" err="1" smtClean="0"/>
              <a:t>predict</a:t>
            </a:r>
            <a:r>
              <a:rPr lang="it-IT" dirty="0" smtClean="0"/>
              <a:t> a score</a:t>
            </a:r>
          </a:p>
          <a:p>
            <a:endParaRPr lang="it-IT" dirty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  <a:p>
            <a:endParaRPr lang="it-IT" dirty="0" smtClean="0"/>
          </a:p>
          <a:p>
            <a:endParaRPr lang="it-IT" dirty="0"/>
          </a:p>
          <a:p>
            <a:r>
              <a:rPr lang="it-IT" dirty="0" err="1" smtClean="0"/>
              <a:t>Logistic</a:t>
            </a:r>
            <a:r>
              <a:rPr lang="it-IT" dirty="0" smtClean="0"/>
              <a:t> </a:t>
            </a:r>
            <a:r>
              <a:rPr lang="it-IT" dirty="0" err="1" smtClean="0"/>
              <a:t>Regression</a:t>
            </a:r>
            <a:endParaRPr lang="it-IT" dirty="0"/>
          </a:p>
          <a:p>
            <a:pPr lvl="1">
              <a:buClrTx/>
            </a:pPr>
            <a:r>
              <a:rPr lang="it-IT" dirty="0"/>
              <a:t>to </a:t>
            </a:r>
            <a:r>
              <a:rPr lang="it-IT" dirty="0" err="1"/>
              <a:t>predict</a:t>
            </a:r>
            <a:r>
              <a:rPr lang="it-IT" dirty="0"/>
              <a:t> a </a:t>
            </a:r>
            <a:r>
              <a:rPr lang="it-IT" dirty="0" err="1" smtClean="0"/>
              <a:t>probability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Machine </a:t>
            </a:r>
            <a:r>
              <a:rPr lang="it-IT" dirty="0" err="1" smtClean="0"/>
              <a:t>learning</a:t>
            </a:r>
            <a:r>
              <a:rPr lang="it-IT" dirty="0" smtClean="0"/>
              <a:t> </a:t>
            </a:r>
            <a:r>
              <a:rPr lang="it-IT" dirty="0" err="1" smtClean="0"/>
              <a:t>models</a:t>
            </a:r>
            <a:endParaRPr lang="it-IT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000" y="3549558"/>
            <a:ext cx="3298575" cy="2390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880" y="1260000"/>
            <a:ext cx="2962814" cy="2116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06118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www.w3.org/XML/1998/namespace"/>
    <ds:schemaRef ds:uri="http://purl.org/dc/terms/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1185</Words>
  <Application>Microsoft Office PowerPoint</Application>
  <PresentationFormat>On-screen Show (4:3)</PresentationFormat>
  <Paragraphs>275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Machine learning models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158</cp:revision>
  <dcterms:created xsi:type="dcterms:W3CDTF">2018-03-14T13:30:48Z</dcterms:created>
  <dcterms:modified xsi:type="dcterms:W3CDTF">2018-03-27T10:44:33Z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